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0"/>
  </p:notesMasterIdLst>
  <p:sldIdLst>
    <p:sldId id="256" r:id="rId5"/>
    <p:sldId id="257" r:id="rId6"/>
    <p:sldId id="264" r:id="rId7"/>
    <p:sldId id="265" r:id="rId8"/>
    <p:sldId id="268" r:id="rId9"/>
    <p:sldId id="282" r:id="rId10"/>
    <p:sldId id="271" r:id="rId11"/>
    <p:sldId id="283" r:id="rId12"/>
    <p:sldId id="284" r:id="rId13"/>
    <p:sldId id="269" r:id="rId14"/>
    <p:sldId id="266" r:id="rId15"/>
    <p:sldId id="277" r:id="rId16"/>
    <p:sldId id="278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5" r:id="rId27"/>
    <p:sldId id="294" r:id="rId28"/>
    <p:sldId id="296" r:id="rId29"/>
    <p:sldId id="297" r:id="rId30"/>
    <p:sldId id="279" r:id="rId31"/>
    <p:sldId id="272" r:id="rId32"/>
    <p:sldId id="270" r:id="rId33"/>
    <p:sldId id="273" r:id="rId34"/>
    <p:sldId id="274" r:id="rId35"/>
    <p:sldId id="280" r:id="rId36"/>
    <p:sldId id="298" r:id="rId37"/>
    <p:sldId id="281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5"/>
            <p14:sldId id="268"/>
            <p14:sldId id="282"/>
            <p14:sldId id="271"/>
            <p14:sldId id="283"/>
            <p14:sldId id="284"/>
            <p14:sldId id="269"/>
            <p14:sldId id="266"/>
            <p14:sldId id="277"/>
            <p14:sldId id="278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79"/>
            <p14:sldId id="272"/>
            <p14:sldId id="270"/>
            <p14:sldId id="273"/>
            <p14:sldId id="274"/>
            <p14:sldId id="280"/>
            <p14:sldId id="298"/>
            <p14:sldId id="28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55" d="100"/>
          <a:sy n="55" d="100"/>
        </p:scale>
        <p:origin x="13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61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4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7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2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82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6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8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call Operating system specific APIs or framework specific APIs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7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8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to end experience with an application model UI framework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7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69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dotnet/standard/net-standar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dotnet/standard/net-standar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dotnet/standard/net-standar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aka.ms/apianalyzer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net-stand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blogs.microsoft.com/dotnet/announcing-net-standard-2-1" TargetMode="External"/><Relationship Id="rId4" Type="http://schemas.openxmlformats.org/officeDocument/2006/relationships/hyperlink" Target="https://github.com/dotnet/standar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hyperlink" Target="http://go.microsoft.com/fwlink/?LinkId=62332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.NET Standard</a:t>
            </a:r>
          </a:p>
        </p:txBody>
      </p:sp>
      <p:pic>
        <p:nvPicPr>
          <p:cNvPr id="1026" name="Picture 2" descr=".NET Standard">
            <a:extLst>
              <a:ext uri="{FF2B5EF4-FFF2-40B4-BE49-F238E27FC236}">
                <a16:creationId xmlns:a16="http://schemas.microsoft.com/office/drawing/2014/main" id="{F0373C31-E226-434F-AE5D-F9CC7481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189176"/>
            <a:ext cx="10043160" cy="54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919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Compatibility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66BDF9-DA17-4AB6-BBB6-9601B513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3" y="1189176"/>
            <a:ext cx="10598854" cy="49431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578111-2464-486B-9989-4F9B40B32B5F}"/>
              </a:ext>
            </a:extLst>
          </p:cNvPr>
          <p:cNvSpPr txBox="1"/>
          <p:nvPr/>
        </p:nvSpPr>
        <p:spPr>
          <a:xfrm>
            <a:off x="3363713" y="6323806"/>
            <a:ext cx="546457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>
                <a:hlinkClick r:id="rId4"/>
              </a:rPr>
              <a:t>https://docs.microsoft.com/en-us/dotnet/standard/net-standard</a:t>
            </a:r>
            <a:endParaRPr lang="pt-BR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60323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Compatibility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66BDF9-DA17-4AB6-BBB6-9601B513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3" y="1189176"/>
            <a:ext cx="10598854" cy="49431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578111-2464-486B-9989-4F9B40B32B5F}"/>
              </a:ext>
            </a:extLst>
          </p:cNvPr>
          <p:cNvSpPr txBox="1"/>
          <p:nvPr/>
        </p:nvSpPr>
        <p:spPr>
          <a:xfrm>
            <a:off x="3363713" y="6323806"/>
            <a:ext cx="546457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>
                <a:hlinkClick r:id="rId4"/>
              </a:rPr>
              <a:t>https://docs.microsoft.com/en-us/dotnet/standard/net-standard</a:t>
            </a:r>
            <a:endParaRPr lang="pt-BR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2B3F298-ED86-44F9-8C79-D66E4562BE59}"/>
              </a:ext>
            </a:extLst>
          </p:cNvPr>
          <p:cNvSpPr/>
          <p:nvPr/>
        </p:nvSpPr>
        <p:spPr bwMode="auto">
          <a:xfrm>
            <a:off x="10257456" y="1228305"/>
            <a:ext cx="916055" cy="106428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215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Compatibility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66BDF9-DA17-4AB6-BBB6-9601B513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3" y="1189176"/>
            <a:ext cx="10598854" cy="49431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578111-2464-486B-9989-4F9B40B32B5F}"/>
              </a:ext>
            </a:extLst>
          </p:cNvPr>
          <p:cNvSpPr txBox="1"/>
          <p:nvPr/>
        </p:nvSpPr>
        <p:spPr>
          <a:xfrm>
            <a:off x="3363713" y="6323806"/>
            <a:ext cx="546457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>
                <a:hlinkClick r:id="rId4"/>
              </a:rPr>
              <a:t>https://docs.microsoft.com/en-us/dotnet/standard/net-standard</a:t>
            </a:r>
            <a:endParaRPr lang="pt-BR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2B3F298-ED86-44F9-8C79-D66E4562BE59}"/>
              </a:ext>
            </a:extLst>
          </p:cNvPr>
          <p:cNvSpPr/>
          <p:nvPr/>
        </p:nvSpPr>
        <p:spPr bwMode="auto">
          <a:xfrm>
            <a:off x="9000156" y="1395066"/>
            <a:ext cx="916055" cy="14165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489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3775D-0363-492E-90F1-B7F539BD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96327"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Don’t worry!</a:t>
            </a:r>
            <a:br>
              <a:rPr lang="en-US" dirty="0"/>
            </a:br>
            <a:r>
              <a:rPr lang="en-US" dirty="0"/>
              <a:t>Start with .NET Standard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379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D02E-408B-42BD-9A27-FB07402B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platform specific APIs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7912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1B920-C2AE-453C-981E-A2293D63C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37681"/>
          </a:xfrm>
        </p:spPr>
        <p:txBody>
          <a:bodyPr/>
          <a:lstStyle/>
          <a:p>
            <a:r>
              <a:rPr lang="en-US" dirty="0" err="1"/>
              <a:t>Microsoft.Windows.Compatibility</a:t>
            </a:r>
            <a:r>
              <a:rPr lang="en-US" dirty="0"/>
              <a:t> (</a:t>
            </a:r>
            <a:r>
              <a:rPr lang="en-US" dirty="0" err="1"/>
              <a:t>Nuget</a:t>
            </a:r>
            <a:r>
              <a:rPr lang="en-US" dirty="0"/>
              <a:t> Package)</a:t>
            </a:r>
          </a:p>
          <a:p>
            <a:pPr lvl="1"/>
            <a:r>
              <a:rPr lang="en-US" dirty="0"/>
              <a:t>Can be referenced from .NET Core  as well as .NET standard</a:t>
            </a:r>
          </a:p>
          <a:p>
            <a:pPr lvl="1"/>
            <a:r>
              <a:rPr lang="en-US" dirty="0"/>
              <a:t>Has ~21K APIs (Windows only as well as cross platform)</a:t>
            </a:r>
          </a:p>
          <a:p>
            <a:endParaRPr lang="en-US" dirty="0"/>
          </a:p>
          <a:p>
            <a:r>
              <a:rPr lang="en-US" dirty="0"/>
              <a:t>This Windows Compatibility Pack provides access to APIs that were previously available only for .NET Framework.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880E8-A866-4677-9CD4-1C18D16D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Compatibility Pack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4437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2FDD73-0101-492F-8E11-ED30CA160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22449"/>
          </a:xfrm>
        </p:spPr>
        <p:txBody>
          <a:bodyPr/>
          <a:lstStyle/>
          <a:p>
            <a:r>
              <a:rPr lang="en-US" dirty="0"/>
              <a:t>Use API Analyzer!</a:t>
            </a:r>
          </a:p>
          <a:p>
            <a:pPr lvl="1"/>
            <a:r>
              <a:rPr lang="en-US" dirty="0">
                <a:hlinkClick r:id="rId2"/>
              </a:rPr>
              <a:t>https://aka.ms/apianalyzer</a:t>
            </a:r>
            <a:endParaRPr lang="en-US" dirty="0"/>
          </a:p>
          <a:p>
            <a:pPr lvl="1"/>
            <a:r>
              <a:rPr lang="en-US" dirty="0"/>
              <a:t>Roslyn analyzer that flags usages of APIs that don’t work across all platforms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3272A-ECA3-4304-BD22-85EFD793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usage of unsupported APIs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D2A27-4EC6-48FB-8808-D3C3EDAE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8" y="2687379"/>
            <a:ext cx="9754894" cy="38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9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3EBA3-532B-45C0-A9D1-6B58F141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multiple platforms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51499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8FA02-097C-49C1-A1BE-9D97371FC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01388"/>
          </a:xfrm>
        </p:spPr>
        <p:txBody>
          <a:bodyPr/>
          <a:lstStyle/>
          <a:p>
            <a:r>
              <a:rPr lang="en-US" b="1" dirty="0"/>
              <a:t>DO </a:t>
            </a:r>
            <a:r>
              <a:rPr lang="en-US" dirty="0"/>
              <a:t>start with .NET Standard 2.0</a:t>
            </a:r>
          </a:p>
          <a:p>
            <a:pPr lvl="1"/>
            <a:r>
              <a:rPr lang="en-US" dirty="0"/>
              <a:t>Most general purpose libraries will not need APIs outside this set</a:t>
            </a:r>
          </a:p>
          <a:p>
            <a:r>
              <a:rPr lang="en-US" b="1" dirty="0"/>
              <a:t>CONSIDER </a:t>
            </a:r>
            <a:r>
              <a:rPr lang="en-US" dirty="0"/>
              <a:t>targeting multiple frameworks</a:t>
            </a:r>
          </a:p>
          <a:p>
            <a:pPr lvl="1"/>
            <a:r>
              <a:rPr lang="en-US" dirty="0"/>
              <a:t>If you need to call platform-specific APIs outside of .NET Standard</a:t>
            </a:r>
          </a:p>
          <a:p>
            <a:r>
              <a:rPr lang="en-US" b="1" dirty="0"/>
              <a:t>DO NOT </a:t>
            </a:r>
            <a:r>
              <a:rPr lang="en-US" dirty="0"/>
              <a:t>drop support for .NET Standard</a:t>
            </a:r>
          </a:p>
          <a:p>
            <a:pPr lvl="1"/>
            <a:r>
              <a:rPr lang="en-US" dirty="0"/>
              <a:t>Instead, throw from the implementation and offer capability APIs. This way your library can used anywhere and supports runtime light-up</a:t>
            </a:r>
          </a:p>
          <a:p>
            <a:r>
              <a:rPr lang="en-US" b="1" dirty="0"/>
              <a:t>DO</a:t>
            </a:r>
            <a:r>
              <a:rPr lang="en-US" dirty="0"/>
              <a:t> share your component using a NuGet Package</a:t>
            </a:r>
          </a:p>
          <a:p>
            <a:pPr lvl="1"/>
            <a:r>
              <a:rPr lang="en-US" dirty="0"/>
              <a:t>It shields consumers from having to pick the appropriate implementation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72702-5B32-46B8-87AE-F283CF6D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Multi-Targeting Best Practices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9419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create your next library using .NET Standard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Pandiyan Murugan</a:t>
            </a:r>
          </a:p>
          <a:p>
            <a:r>
              <a:rPr lang="en-US" sz="2000" dirty="0"/>
              <a:t>Engineer @ Kovai.co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pandiyan_cool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A4B43-9965-4F9E-9DDC-36B6266A1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3094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.NET Framework 4.7.2 is the recommended version to consume .NET Standard 1.5+</a:t>
            </a:r>
          </a:p>
          <a:p>
            <a:pPr lvl="1"/>
            <a:r>
              <a:rPr lang="en-US" dirty="0"/>
              <a:t>Application authors: consider upgrading</a:t>
            </a:r>
          </a:p>
          <a:p>
            <a:pPr lvl="1"/>
            <a:r>
              <a:rPr lang="en-US" dirty="0"/>
              <a:t>Library authors: consider multi-targeting for .NET Framework 4.6.1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FDC75-C0ED-400B-9E65-3FABB200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01588"/>
            <a:ext cx="11655840" cy="899665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217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57427-4F53-454D-8343-FA460B709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A7421-4798-4F69-9F52-DB00B83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7B1EA-E048-4279-B251-F624D7A5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289510"/>
            <a:ext cx="11797402" cy="56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67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75175-5C4F-4684-8937-AD4FAA121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82E0-352F-4163-98B0-907583F1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F950C-15FD-4245-A294-54605FC8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83" y="393940"/>
            <a:ext cx="10606234" cy="60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674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E67D8B-FA52-4D10-8A5C-780FC515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Binding Redirects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3571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FA38B0-22EB-4126-9E7B-D3848690B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A90-A2A5-4913-9690-820648EF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35849-D427-4B06-900B-7CD805CF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0" y="461278"/>
            <a:ext cx="10790742" cy="59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85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9F9269-BDAC-4899-BEE0-67B73640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0483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9ADB1-6FEF-4A69-94DE-8B0A5A5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You need to know about four version numbers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5C3D1-5D5A-4586-99EC-572EAF2F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707B92-F4B9-48D2-9467-75E6B7A18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71374"/>
              </p:ext>
            </p:extLst>
          </p:nvPr>
        </p:nvGraphicFramePr>
        <p:xfrm>
          <a:off x="1803400" y="2066085"/>
          <a:ext cx="8127999" cy="4502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770996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077667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39167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to 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4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Package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Every change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ID of the NuGet package.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52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Assembly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you see fit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version number of the</a:t>
                      </a:r>
                    </a:p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assembly. Used by the loader to</a:t>
                      </a:r>
                    </a:p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resolve assemblies.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99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Every change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Generic concept, used by installers</a:t>
                      </a:r>
                    </a:p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determine which file is newer.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0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Informational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you see fit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 string, doesn’t need to be a</a:t>
                      </a:r>
                    </a:p>
                    <a:p>
                      <a:r>
                        <a:rPr lang="en-IN" sz="1765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version.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22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51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4347922"/>
          </a:xfrm>
        </p:spPr>
        <p:txBody>
          <a:bodyPr/>
          <a:lstStyle/>
          <a:p>
            <a:r>
              <a:rPr lang="en-US" dirty="0"/>
              <a:t>You can move some parts of code to a .NET Standard Library</a:t>
            </a:r>
          </a:p>
          <a:p>
            <a:r>
              <a:rPr lang="en-US" dirty="0"/>
              <a:t>And you can use the benefits of .NET Core</a:t>
            </a:r>
          </a:p>
          <a:p>
            <a:r>
              <a:rPr lang="en-US" dirty="0"/>
              <a:t>Better than this, you are improving your code, moving forward</a:t>
            </a:r>
          </a:p>
          <a:p>
            <a:r>
              <a:rPr lang="en-US" dirty="0"/>
              <a:t>And now you can write some code using .NET Core, working together with your legacy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– Your choice…</a:t>
            </a:r>
          </a:p>
        </p:txBody>
      </p:sp>
    </p:spTree>
    <p:extLst>
      <p:ext uri="{BB962C8B-B14F-4D97-AF65-F5344CB8AC3E}">
        <p14:creationId xmlns:p14="http://schemas.microsoft.com/office/powerpoint/2010/main" val="3193742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3804888"/>
          </a:xfrm>
        </p:spPr>
        <p:txBody>
          <a:bodyPr/>
          <a:lstStyle/>
          <a:p>
            <a:r>
              <a:rPr lang="en-US" dirty="0"/>
              <a:t>Unfortunately, version 2.1, that was used in .NET Core 3 is not compatible with .NET Framework</a:t>
            </a:r>
          </a:p>
          <a:p>
            <a:r>
              <a:rPr lang="en-US" dirty="0"/>
              <a:t>But version 2.0 is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And you can reference projects that use 2.0 in .NET Core 3</a:t>
            </a:r>
          </a:p>
          <a:p>
            <a:r>
              <a:rPr lang="en-US" dirty="0">
                <a:sym typeface="Wingdings" panose="05000000000000000000" pitchFamily="2" charset="2"/>
              </a:rPr>
              <a:t>It seems confused right ? But is not !!!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2.1</a:t>
            </a:r>
          </a:p>
        </p:txBody>
      </p:sp>
    </p:spTree>
    <p:extLst>
      <p:ext uri="{BB962C8B-B14F-4D97-AF65-F5344CB8AC3E}">
        <p14:creationId xmlns:p14="http://schemas.microsoft.com/office/powerpoint/2010/main" val="1042888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5004447"/>
          </a:xfrm>
        </p:spPr>
        <p:txBody>
          <a:bodyPr/>
          <a:lstStyle/>
          <a:p>
            <a:r>
              <a:rPr lang="en-US" sz="3600" b="1" dirty="0"/>
              <a:t>First</a:t>
            </a:r>
            <a:r>
              <a:rPr lang="en-US" sz="3600" dirty="0"/>
              <a:t> you need to move .NET Framework version to 4.6.1 (at least – recommended 4.7.2)</a:t>
            </a:r>
          </a:p>
          <a:p>
            <a:r>
              <a:rPr lang="en-US" sz="3600" b="1" dirty="0"/>
              <a:t>Second</a:t>
            </a:r>
            <a:r>
              <a:rPr lang="en-US" sz="3600" dirty="0"/>
              <a:t> you can move some classes or code that is compatible with .NET Core (use Portability Analyzer) to a .NET Standard 2.0 project</a:t>
            </a:r>
          </a:p>
          <a:p>
            <a:r>
              <a:rPr lang="en-US" sz="3600" b="1" dirty="0"/>
              <a:t>Finally</a:t>
            </a:r>
            <a:r>
              <a:rPr lang="en-US" sz="3600" dirty="0"/>
              <a:t>, you can reference .NET Core Libraries in your .NET Framework project</a:t>
            </a:r>
          </a:p>
          <a:p>
            <a:r>
              <a:rPr lang="en-US" sz="3600" dirty="0"/>
              <a:t>If you have .NET Core projects, you can reference the same library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.NET Standard with my legacy ?</a:t>
            </a:r>
          </a:p>
        </p:txBody>
      </p:sp>
    </p:spTree>
    <p:extLst>
      <p:ext uri="{BB962C8B-B14F-4D97-AF65-F5344CB8AC3E}">
        <p14:creationId xmlns:p14="http://schemas.microsoft.com/office/powerpoint/2010/main" val="149451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3804888"/>
          </a:xfrm>
        </p:spPr>
        <p:txBody>
          <a:bodyPr/>
          <a:lstStyle/>
          <a:p>
            <a:r>
              <a:rPr lang="en-US" dirty="0"/>
              <a:t>But I’m working with .NET 4.0, 4.5, 4.6…</a:t>
            </a:r>
          </a:p>
          <a:p>
            <a:r>
              <a:rPr lang="en-US" dirty="0"/>
              <a:t>I can’t upgrade all of my code to .NET Core</a:t>
            </a:r>
          </a:p>
          <a:p>
            <a:r>
              <a:rPr lang="en-US" dirty="0"/>
              <a:t>I have many dependencies</a:t>
            </a:r>
          </a:p>
          <a:p>
            <a:r>
              <a:rPr lang="en-US" dirty="0"/>
              <a:t>I already run .NET Portability Analyzer and there are many parts of code that are incompatible with .NET 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 was launched!</a:t>
            </a:r>
          </a:p>
        </p:txBody>
      </p:sp>
    </p:spTree>
    <p:extLst>
      <p:ext uri="{BB962C8B-B14F-4D97-AF65-F5344CB8AC3E}">
        <p14:creationId xmlns:p14="http://schemas.microsoft.com/office/powerpoint/2010/main" val="2804087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Write your libraries in .NET Standard!</a:t>
            </a:r>
          </a:p>
        </p:txBody>
      </p:sp>
    </p:spTree>
    <p:extLst>
      <p:ext uri="{BB962C8B-B14F-4D97-AF65-F5344CB8AC3E}">
        <p14:creationId xmlns:p14="http://schemas.microsoft.com/office/powerpoint/2010/main" val="9952508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4468596"/>
          </a:xfrm>
        </p:spPr>
        <p:txBody>
          <a:bodyPr/>
          <a:lstStyle/>
          <a:p>
            <a:r>
              <a:rPr lang="en-US" dirty="0"/>
              <a:t>You can use the benefits of .NET Core</a:t>
            </a:r>
          </a:p>
          <a:p>
            <a:r>
              <a:rPr lang="en-US" dirty="0"/>
              <a:t>Create better code and improve your developer's capabilities, that is great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Keep your legacy code running…</a:t>
            </a:r>
          </a:p>
          <a:p>
            <a:r>
              <a:rPr lang="en-US" dirty="0"/>
              <a:t>And prepare your company to the future!</a:t>
            </a:r>
          </a:p>
          <a:p>
            <a:r>
              <a:rPr lang="en-US" u="sng" dirty="0"/>
              <a:t>Remember that .NET 4.8 is the last version of Full Framework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libraries in .NET Standard</a:t>
            </a:r>
          </a:p>
        </p:txBody>
      </p:sp>
    </p:spTree>
    <p:extLst>
      <p:ext uri="{BB962C8B-B14F-4D97-AF65-F5344CB8AC3E}">
        <p14:creationId xmlns:p14="http://schemas.microsoft.com/office/powerpoint/2010/main" val="773413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73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0707F-E77E-41B9-894A-1E63C7B9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8" y="110269"/>
            <a:ext cx="10656277" cy="68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672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2142125"/>
          </a:xfrm>
        </p:spPr>
        <p:txBody>
          <a:bodyPr/>
          <a:lstStyle/>
          <a:p>
            <a:r>
              <a:rPr lang="pt-BR" sz="2400" dirty="0">
                <a:hlinkClick r:id="rId3"/>
              </a:rPr>
              <a:t>https://docs.microsoft.com/en-us/dotnet/standard/net-standard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>
                <a:hlinkClick r:id="rId4"/>
              </a:rPr>
              <a:t>https://github.com/dotnet/standard</a:t>
            </a:r>
            <a:r>
              <a:rPr lang="pt-BR" sz="2400" dirty="0"/>
              <a:t> </a:t>
            </a:r>
          </a:p>
          <a:p>
            <a:endParaRPr lang="pt-BR" sz="2400" dirty="0"/>
          </a:p>
          <a:p>
            <a:r>
              <a:rPr lang="pt-BR" sz="2400" dirty="0">
                <a:hlinkClick r:id="rId5"/>
              </a:rPr>
              <a:t>https://devblogs.microsoft.com/dotnet/announcing-net-standard-2-1</a:t>
            </a:r>
            <a:r>
              <a:rPr lang="pt-BR" sz="2400" dirty="0"/>
              <a:t> </a:t>
            </a:r>
            <a:endParaRPr lang="en-US" sz="2400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74852014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Thanks, Keep supporting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Tell Me Instructions" descr="Select the Tell Me button and type what you want to know.">
            <a:extLst>
              <a:ext uri="{FF2B5EF4-FFF2-40B4-BE49-F238E27FC236}">
                <a16:creationId xmlns:a16="http://schemas.microsoft.com/office/drawing/2014/main" id="{5E32E395-ADEF-4D98-83D0-C803D6E90C40}"/>
              </a:ext>
            </a:extLst>
          </p:cNvPr>
          <p:cNvGrpSpPr/>
          <p:nvPr/>
        </p:nvGrpSpPr>
        <p:grpSpPr>
          <a:xfrm>
            <a:off x="556427" y="3166632"/>
            <a:ext cx="3902848" cy="731395"/>
            <a:chOff x="459513" y="3545956"/>
            <a:chExt cx="3902848" cy="731395"/>
          </a:xfrm>
        </p:grpSpPr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259DF350-67AF-4C4A-B789-9F66ABD8C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459513" y="3781526"/>
              <a:ext cx="3902848" cy="4958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400"/>
                </a:lnSpc>
                <a:spcAft>
                  <a:spcPts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and click the bell icon.</a:t>
              </a: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05351FBF-AC57-407C-ADE2-0D04C1EDB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533399" y="3545956"/>
              <a:ext cx="3050629" cy="3025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chemeClr val="bg1"/>
                  </a:solidFill>
                </a:rPr>
                <a:t>Subscribe to </a:t>
              </a:r>
              <a:r>
                <a:rPr lang="en-US" sz="1800" b="1" dirty="0">
                  <a:solidFill>
                    <a:srgbClr val="FF0000"/>
                  </a:solidFill>
                </a:rPr>
                <a:t>Efficient User</a:t>
              </a:r>
            </a:p>
          </p:txBody>
        </p:sp>
      </p:grpSp>
      <p:sp>
        <p:nvSpPr>
          <p:cNvPr id="12" name="Links Instructions" descr="Select The Arrow When In Slide Show Mode">
            <a:extLst>
              <a:ext uri="{FF2B5EF4-FFF2-40B4-BE49-F238E27FC236}">
                <a16:creationId xmlns:a16="http://schemas.microsoft.com/office/drawing/2014/main" id="{72C1777C-62D4-43BD-940B-1A8A197209C2}"/>
              </a:ext>
            </a:extLst>
          </p:cNvPr>
          <p:cNvSpPr txBox="1">
            <a:spLocks/>
          </p:cNvSpPr>
          <p:nvPr/>
        </p:nvSpPr>
        <p:spPr>
          <a:xfrm>
            <a:off x="6200668" y="3306526"/>
            <a:ext cx="3286125" cy="68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Developer blogs</a:t>
            </a:r>
          </a:p>
        </p:txBody>
      </p:sp>
      <p:sp>
        <p:nvSpPr>
          <p:cNvPr id="11" name="WebLinks" descr="Links to the PowerPoint team blog, free PowerPoint training, and a survey about this tour.">
            <a:extLst>
              <a:ext uri="{FF2B5EF4-FFF2-40B4-BE49-F238E27FC236}">
                <a16:creationId xmlns:a16="http://schemas.microsoft.com/office/drawing/2014/main" id="{BE296664-1FAF-464C-B316-DB9F9C0F6211}"/>
              </a:ext>
            </a:extLst>
          </p:cNvPr>
          <p:cNvSpPr/>
          <p:nvPr/>
        </p:nvSpPr>
        <p:spPr>
          <a:xfrm>
            <a:off x="6902854" y="3985424"/>
            <a:ext cx="4276725" cy="115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efficientuser.com</a:t>
            </a:r>
            <a:endParaRPr lang="en-US" sz="20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000" u="sng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nullablereference.wordpress.com</a:t>
            </a:r>
            <a:endParaRPr lang="en-US" sz="20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PT Blog Button" descr="Click to visit the PowerPoint team blog when in Slide Show Mode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695A9CAB-1C3C-4D51-991C-43430DDD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137247"/>
            <a:ext cx="393068" cy="393068"/>
          </a:xfrm>
          <a:prstGeom prst="rect">
            <a:avLst/>
          </a:prstGeom>
        </p:spPr>
      </p:pic>
      <p:pic>
        <p:nvPicPr>
          <p:cNvPr id="14" name="Free Training Button" descr="Click to view free PowerPoint training when in Slide Show Mode">
            <a:hlinkClick r:id="rId4" tooltip="Select here to go to free PowerPoint training."/>
            <a:extLst>
              <a:ext uri="{FF2B5EF4-FFF2-40B4-BE49-F238E27FC236}">
                <a16:creationId xmlns:a16="http://schemas.microsoft.com/office/drawing/2014/main" id="{49A31EDC-265A-4237-9C82-FCD4683E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784581"/>
            <a:ext cx="393068" cy="393068"/>
          </a:xfrm>
          <a:prstGeom prst="rect">
            <a:avLst/>
          </a:prstGeom>
        </p:spPr>
      </p:pic>
      <p:pic>
        <p:nvPicPr>
          <p:cNvPr id="6146" name="Picture 2" descr="Image result for youtube subscribe button">
            <a:extLst>
              <a:ext uri="{FF2B5EF4-FFF2-40B4-BE49-F238E27FC236}">
                <a16:creationId xmlns:a16="http://schemas.microsoft.com/office/drawing/2014/main" id="{048D9635-25EB-463A-A016-3890E1C08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3" y="3958648"/>
            <a:ext cx="2786287" cy="7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4223207"/>
          </a:xfrm>
        </p:spPr>
        <p:txBody>
          <a:bodyPr/>
          <a:lstStyle/>
          <a:p>
            <a:r>
              <a:rPr lang="en-US" dirty="0"/>
              <a:t>You have some options:</a:t>
            </a:r>
          </a:p>
          <a:p>
            <a:pPr lvl="1"/>
            <a:r>
              <a:rPr lang="en-US" sz="3200" dirty="0">
                <a:latin typeface="Segoe UI Light (Títulos)"/>
              </a:rPr>
              <a:t>Rewrite all of your code</a:t>
            </a:r>
          </a:p>
          <a:p>
            <a:pPr lvl="1"/>
            <a:r>
              <a:rPr lang="en-US" sz="3200" dirty="0">
                <a:latin typeface="Segoe UI Light (Títulos)"/>
              </a:rPr>
              <a:t>Forget every innovations and continue with the same</a:t>
            </a:r>
          </a:p>
          <a:p>
            <a:pPr lvl="1"/>
            <a:r>
              <a:rPr lang="en-US" sz="3200" dirty="0">
                <a:latin typeface="Segoe UI Light (Títulos)"/>
              </a:rPr>
              <a:t>Create only new projects using .NET Core…</a:t>
            </a:r>
          </a:p>
          <a:p>
            <a:r>
              <a:rPr lang="en-US" dirty="0"/>
              <a:t>But if you could move some parts of code to .NET Core ? </a:t>
            </a:r>
          </a:p>
          <a:p>
            <a:r>
              <a:rPr lang="en-US" dirty="0"/>
              <a:t>What do you think about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the benefits of .NET Core ?</a:t>
            </a:r>
          </a:p>
        </p:txBody>
      </p:sp>
    </p:spTree>
    <p:extLst>
      <p:ext uri="{BB962C8B-B14F-4D97-AF65-F5344CB8AC3E}">
        <p14:creationId xmlns:p14="http://schemas.microsoft.com/office/powerpoint/2010/main" val="675129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 is .NET Standard?</a:t>
            </a:r>
          </a:p>
        </p:txBody>
      </p:sp>
    </p:spTree>
    <p:extLst>
      <p:ext uri="{BB962C8B-B14F-4D97-AF65-F5344CB8AC3E}">
        <p14:creationId xmlns:p14="http://schemas.microsoft.com/office/powerpoint/2010/main" val="26789708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351B5-69BD-477F-8E13-A217201B0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.NET Standard is a formal specification of .NET APIs</a:t>
            </a:r>
          </a:p>
          <a:p>
            <a:r>
              <a:rPr lang="en-US" dirty="0"/>
              <a:t>A set of APIs all .NET platforms have to implement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F0CD1-9FC3-45E5-A060-0DF67D91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.NET Standard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7E737-03BA-421D-87DC-D59D4F7E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56" y="3429000"/>
            <a:ext cx="976448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68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452067"/>
            <a:ext cx="11653523" cy="3020507"/>
          </a:xfrm>
        </p:spPr>
        <p:txBody>
          <a:bodyPr/>
          <a:lstStyle/>
          <a:p>
            <a:r>
              <a:rPr lang="en-US" dirty="0"/>
              <a:t>It’s a way to create a standard implementation between .NET Frameworks</a:t>
            </a:r>
          </a:p>
          <a:p>
            <a:r>
              <a:rPr lang="en-US" dirty="0"/>
              <a:t>With .NET Standard you write code that is compatible between .NET Framework, .NET Core and Xamarin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.NET Standard</a:t>
            </a:r>
          </a:p>
        </p:txBody>
      </p:sp>
    </p:spTree>
    <p:extLst>
      <p:ext uri="{BB962C8B-B14F-4D97-AF65-F5344CB8AC3E}">
        <p14:creationId xmlns:p14="http://schemas.microsoft.com/office/powerpoint/2010/main" val="282268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603CE-C0E3-47A7-8ACF-04445AA3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44" y="1491110"/>
            <a:ext cx="9818312" cy="4452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04396B-3BBF-4D84-B1F5-17C234F8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01588"/>
            <a:ext cx="11655840" cy="899665"/>
          </a:xfrm>
        </p:spPr>
        <p:txBody>
          <a:bodyPr/>
          <a:lstStyle/>
          <a:p>
            <a:r>
              <a:rPr lang="en-US" dirty="0"/>
              <a:t>.NET Standard in context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7847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AA977-4C25-4FAC-9B47-4E9AF874E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56D83-A06A-4AA7-952E-38F0BDDD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.NET Standard?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51C51-EC66-48C0-9C11-BF73E3C2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22" y="1189176"/>
            <a:ext cx="10846556" cy="54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7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1245976-3b4d-4794-a754-317688483df2"/>
    <ds:schemaRef ds:uri="569b343d-e775-480b-9b2b-6a6986deb9b0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</TotalTime>
  <Words>934</Words>
  <Application>Microsoft Office PowerPoint</Application>
  <PresentationFormat>Widescreen</PresentationFormat>
  <Paragraphs>137</Paragraphs>
  <Slides>35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Segoe UI Light (Títulos)</vt:lpstr>
      <vt:lpstr>Wingdings</vt:lpstr>
      <vt:lpstr>Dotnet_Template</vt:lpstr>
      <vt:lpstr>PowerPoint Presentation</vt:lpstr>
      <vt:lpstr>Why you should create your next library using .NET Standard</vt:lpstr>
      <vt:lpstr>.NET Core 3 was launched!</vt:lpstr>
      <vt:lpstr>How can I use the benefits of .NET Core ?</vt:lpstr>
      <vt:lpstr>What is .NET Standard?</vt:lpstr>
      <vt:lpstr>What is .NET Standard</vt:lpstr>
      <vt:lpstr>Welcome to .NET Standard</vt:lpstr>
      <vt:lpstr>.NET Standard in context</vt:lpstr>
      <vt:lpstr>What’s in .NET Standard?</vt:lpstr>
      <vt:lpstr>Welcome to .NET Standard</vt:lpstr>
      <vt:lpstr>.NET Standard Compatibility</vt:lpstr>
      <vt:lpstr>.NET Standard Compatibility</vt:lpstr>
      <vt:lpstr>.NET Standard Compatibility</vt:lpstr>
      <vt:lpstr>Don’t worry! Start with .NET Standard 2.0</vt:lpstr>
      <vt:lpstr>Using platform specific APIs</vt:lpstr>
      <vt:lpstr>Windows Compatibility Pack</vt:lpstr>
      <vt:lpstr>Detecting usage of unsupported APIs</vt:lpstr>
      <vt:lpstr>Building for multiple platforms</vt:lpstr>
      <vt:lpstr>Multi-Targeting Best Practices </vt:lpstr>
      <vt:lpstr>PowerPoint Presentation</vt:lpstr>
      <vt:lpstr>PowerPoint Presentation</vt:lpstr>
      <vt:lpstr>PowerPoint Presentation</vt:lpstr>
      <vt:lpstr>Automatic Binding Redirects</vt:lpstr>
      <vt:lpstr>PowerPoint Presentation</vt:lpstr>
      <vt:lpstr>Versioning</vt:lpstr>
      <vt:lpstr>Versioning</vt:lpstr>
      <vt:lpstr>.NET Standard – Your choice…</vt:lpstr>
      <vt:lpstr>.NET Standard 2.1</vt:lpstr>
      <vt:lpstr>How can I use .NET Standard with my legacy ?</vt:lpstr>
      <vt:lpstr>Write your libraries in .NET Standard!</vt:lpstr>
      <vt:lpstr>Writing libraries in .NET Standard</vt:lpstr>
      <vt:lpstr>Demo</vt:lpstr>
      <vt:lpstr>PowerPoint Presentation</vt:lpstr>
      <vt:lpstr>Links</vt:lpstr>
      <vt:lpstr>Thanks, Keep supporting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Pandiyan Murugan</cp:lastModifiedBy>
  <cp:revision>17</cp:revision>
  <dcterms:created xsi:type="dcterms:W3CDTF">2018-01-09T22:22:16Z</dcterms:created>
  <dcterms:modified xsi:type="dcterms:W3CDTF">2019-10-12T05:25:40Z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